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289" r:id="rId3"/>
    <p:sldId id="288" r:id="rId4"/>
    <p:sldId id="286" r:id="rId5"/>
    <p:sldId id="282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7" r:id="rId15"/>
    <p:sldId id="299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P" initials="BP" lastIdx="1" clrIdx="0">
    <p:extLst>
      <p:ext uri="{19B8F6BF-5375-455C-9EA6-DF929625EA0E}">
        <p15:presenceInfo xmlns:p15="http://schemas.microsoft.com/office/powerpoint/2012/main" userId="B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80" d="100"/>
          <a:sy n="80" d="100"/>
        </p:scale>
        <p:origin x="11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86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33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87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428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531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03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23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360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610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038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38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214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652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55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603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57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8DB6B-3000-477C-BC84-0E55AC69223F}" type="datetimeFigureOut">
              <a:rPr lang="pl-PL" smtClean="0"/>
              <a:pPr/>
              <a:t>2022-06-01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78DE3A-C59D-4DCD-AF07-B2FC7BC11B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5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98EF596-B439-03E5-5DC3-56363098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600" y="1652863"/>
            <a:ext cx="7907816" cy="45433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                                    </a:t>
            </a:r>
            <a:r>
              <a:rPr lang="pl-PL" sz="7200" b="1" dirty="0"/>
              <a:t>WITAMY</a:t>
            </a:r>
            <a:r>
              <a:rPr lang="pl-PL" sz="7200" dirty="0"/>
              <a:t> !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                       </a:t>
            </a:r>
            <a:r>
              <a:rPr lang="pl-PL" sz="3200" b="1" dirty="0"/>
              <a:t>Odprawa </a:t>
            </a:r>
            <a:r>
              <a:rPr lang="pl-PL" sz="3200" b="1"/>
              <a:t>z Zawodnikami  </a:t>
            </a:r>
            <a:br>
              <a:rPr lang="pl-PL" sz="3200" b="1" dirty="0"/>
            </a:br>
            <a:r>
              <a:rPr lang="pl-PL" sz="3200" b="1" dirty="0"/>
              <a:t>                   3 i 4 rundy GSMP </a:t>
            </a:r>
            <a:br>
              <a:rPr lang="pl-PL" sz="3200" b="1" dirty="0"/>
            </a:br>
            <a:r>
              <a:rPr lang="pl-PL" sz="3200" b="1" dirty="0"/>
              <a:t>           „ Stronie Śl.- Czarna Góra  </a:t>
            </a:r>
            <a:br>
              <a:rPr lang="pl-PL" sz="3200" b="1" dirty="0"/>
            </a:br>
            <a:r>
              <a:rPr lang="pl-PL" sz="3200" b="1" dirty="0"/>
              <a:t>             03- 05 czerwca 2022 rok</a:t>
            </a:r>
          </a:p>
          <a:p>
            <a:endParaRPr lang="pl-PL" sz="3200" b="1" dirty="0"/>
          </a:p>
          <a:p>
            <a:pPr marL="0" indent="0">
              <a:buNone/>
            </a:pPr>
            <a:r>
              <a:rPr lang="pl-PL" sz="3200" b="1" dirty="0"/>
              <a:t>     Organizatorem w/w zawodów jest </a:t>
            </a:r>
            <a:br>
              <a:rPr lang="pl-PL" sz="3200" b="1" dirty="0"/>
            </a:br>
            <a:r>
              <a:rPr lang="pl-PL" sz="3200" b="1" dirty="0"/>
              <a:t>         AUTO MOTO KLUB KŁODZKO    </a:t>
            </a:r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D000B6AA-D29A-8541-C6A6-5ADC0F5B7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08" y="445168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D54574-583B-020A-A005-F4EE4DDBE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782234" y="542925"/>
            <a:ext cx="79216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5798946-BF6D-4739-F457-6DA06374C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0" y="457200"/>
            <a:ext cx="2438400" cy="676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90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6BBA52-C4D0-6251-CFB0-345535A81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40768"/>
            <a:ext cx="6347713" cy="589632"/>
          </a:xfrm>
        </p:spPr>
        <p:txBody>
          <a:bodyPr>
            <a:normAutofit fontScale="90000"/>
          </a:bodyPr>
          <a:lstStyle/>
          <a:p>
            <a:r>
              <a:rPr lang="pl-PL" dirty="0"/>
              <a:t>          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Przykład,</a:t>
            </a:r>
            <a:r>
              <a:rPr lang="pl-PL" dirty="0"/>
              <a:t> </a:t>
            </a:r>
            <a:r>
              <a:rPr lang="pl-PL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Flaga Żółta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764FB5-DDA1-7CDC-47EA-903EF482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36118"/>
            <a:ext cx="3827259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Zmniejsz swoją prędkość,     </a:t>
            </a:r>
            <a:b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przygotuj się do zatrzymania.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podjazdów  </a:t>
            </a:r>
            <a:b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Treningowych jedziemy do </a:t>
            </a:r>
            <a:b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mety.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Podczas podjazdów     </a:t>
            </a:r>
            <a:b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wyścigowych następnym </a:t>
            </a:r>
            <a:b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Kierowcom którzy nie </a:t>
            </a:r>
            <a:b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spowodowali użycia żółtej </a:t>
            </a:r>
            <a:b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flagi , podjazd zostanie </a:t>
            </a:r>
            <a:b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powtórzony. </a:t>
            </a: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Powyższe jest w Decyzji  </a:t>
            </a:r>
            <a:b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Dyrektora Zawodów.</a:t>
            </a:r>
          </a:p>
          <a:p>
            <a:pPr marL="0" indent="0">
              <a:buNone/>
            </a:pPr>
            <a:endParaRPr lang="pl-PL" b="1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4B9E47-FF3B-F293-B30F-093AD40DCD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096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1">
            <a:extLst>
              <a:ext uri="{FF2B5EF4-FFF2-40B4-BE49-F238E27FC236}">
                <a16:creationId xmlns:a16="http://schemas.microsoft.com/office/drawing/2014/main" id="{6DFFEDAA-7BC2-B752-77FC-058F1FC5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46DBD0E-B70B-2AEC-E5A9-3CB62285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683708" y="334739"/>
            <a:ext cx="1008063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40AEB73-EF57-987A-BE32-3DD4D705D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258" y="2236118"/>
            <a:ext cx="5316742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0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42D825-2762-B0FF-E737-32B5691F8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3" y="1412776"/>
            <a:ext cx="6347713" cy="51762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Przykład, Flagi Czerwonej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0F1209-37DD-87C2-00FA-8909D7DEB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001" y="2204864"/>
            <a:ext cx="3290919" cy="388077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pl-PL" sz="1800" b="1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Zatrzymaj się natychmiast.</a:t>
            </a:r>
          </a:p>
          <a:p>
            <a:pPr marL="0" indent="0">
              <a:buNone/>
            </a:pPr>
            <a:b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Trening lub wyścig jest </a:t>
            </a:r>
            <a:b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zatrzymany. </a:t>
            </a:r>
          </a:p>
          <a:p>
            <a:pPr marL="0" indent="0">
              <a:buNone/>
            </a:pPr>
            <a:endParaRPr lang="pl-PL" sz="1800" b="1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Czekaj na polecenia   </a:t>
            </a:r>
            <a:b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sędziów.</a:t>
            </a:r>
            <a:endParaRPr lang="pl-PL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691FEC-7674-D8ED-0EF7-D033776B1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096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1">
            <a:extLst>
              <a:ext uri="{FF2B5EF4-FFF2-40B4-BE49-F238E27FC236}">
                <a16:creationId xmlns:a16="http://schemas.microsoft.com/office/drawing/2014/main" id="{F4D6CD93-7463-46E9-63DB-7D43BECC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E07450B-CA3D-4D0C-1965-733F661B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683708" y="334739"/>
            <a:ext cx="1008063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55924C3-8444-A415-BBA8-DFBCADA5E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19" y="2174923"/>
            <a:ext cx="5040561" cy="39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3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275075-DE15-222C-9932-3B47EA4D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40768"/>
            <a:ext cx="8426897" cy="589632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Przykład, Flagi z Czerwonymi Pasami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5DB6D3-4988-D9F1-5484-8A806F15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20" y="2236118"/>
            <a:ext cx="3461116" cy="3880773"/>
          </a:xfrm>
        </p:spPr>
        <p:txBody>
          <a:bodyPr/>
          <a:lstStyle/>
          <a:p>
            <a:endParaRPr lang="pl-PL" sz="1800" b="1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b="1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Śliska nawierzchnia drogi,    </a:t>
            </a:r>
            <a:b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zmiana przyczepności. </a:t>
            </a:r>
            <a:endParaRPr lang="pl-PL" sz="18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38CFEFA-3B38-F191-24E0-40813B2639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096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1">
            <a:extLst>
              <a:ext uri="{FF2B5EF4-FFF2-40B4-BE49-F238E27FC236}">
                <a16:creationId xmlns:a16="http://schemas.microsoft.com/office/drawing/2014/main" id="{F793BD0C-327F-EB95-9199-8276DD24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81CDC37-AE7E-10C4-6A13-6FDAC214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683708" y="334739"/>
            <a:ext cx="1008063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EE0FBBC-2787-91FA-CCB8-F9DF24B77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999" y="2236119"/>
            <a:ext cx="5016497" cy="38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10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CBCA7B-1B1F-88B2-13F4-217CD428D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96752"/>
            <a:ext cx="7634809" cy="733648"/>
          </a:xfrm>
        </p:spPr>
        <p:txBody>
          <a:bodyPr/>
          <a:lstStyle/>
          <a:p>
            <a:r>
              <a:rPr lang="pl-PL" dirty="0"/>
              <a:t>         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Przykład, Flagi Niebieskiej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6946802-FB33-3E0C-F0A1-4B8E1315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3314329" cy="3880773"/>
          </a:xfrm>
        </p:spPr>
        <p:txBody>
          <a:bodyPr/>
          <a:lstStyle/>
          <a:p>
            <a:pPr marL="0" indent="0">
              <a:buNone/>
            </a:pPr>
            <a:endParaRPr lang="pl-PL" sz="1800" b="0" i="0" u="none" strike="noStrike" baseline="0" dirty="0">
              <a:latin typeface="CIDFont+F1"/>
            </a:endParaRPr>
          </a:p>
          <a:p>
            <a:pPr marL="0" indent="0">
              <a:buNone/>
            </a:pPr>
            <a:endParaRPr lang="pl-PL" dirty="0">
              <a:latin typeface="CIDFont+F1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latin typeface="CIDFont+F1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Informacja dla kierowcy,   </a:t>
            </a:r>
            <a:br>
              <a:rPr lang="pl-PL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że będzie on wyprzedzany.</a:t>
            </a:r>
            <a:endParaRPr lang="pl-PL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3287F7-43AB-CAC3-11E7-267D9F014F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096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1">
            <a:extLst>
              <a:ext uri="{FF2B5EF4-FFF2-40B4-BE49-F238E27FC236}">
                <a16:creationId xmlns:a16="http://schemas.microsoft.com/office/drawing/2014/main" id="{3D752064-7E26-0826-02A5-5659C0FFD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5" y="408727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3B1A56E-12CD-07D0-7A7B-FB7E5D2B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986810" y="382882"/>
            <a:ext cx="1008063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96E67D1-92C3-6AD2-D688-876E2379C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552558"/>
            <a:ext cx="4882454" cy="26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3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FFC2D4-28BF-455F-D524-F9C67DB79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1" y="1196752"/>
            <a:ext cx="8892480" cy="733648"/>
          </a:xfrm>
        </p:spPr>
        <p:txBody>
          <a:bodyPr>
            <a:normAutofit fontScale="90000"/>
          </a:bodyPr>
          <a:lstStyle/>
          <a:p>
            <a:r>
              <a:rPr lang="pl-PL" dirty="0"/>
              <a:t>        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Zjazd do Parku Serwisowego po podjazdach Treningowych czy Wyścigowych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76A994-EA60-1331-323C-3AE52FF7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636912"/>
            <a:ext cx="3312367" cy="34044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należy jechać za pilotem </a:t>
            </a:r>
            <a:b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w kolumnie z umiarkowaną </a:t>
            </a:r>
            <a:b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prędkością,</a:t>
            </a:r>
            <a:b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jedź bezpiecznie i skupiony,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Obowiązuje:</a:t>
            </a:r>
            <a:b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- zakaz jazdy slalomem,</a:t>
            </a:r>
            <a:b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- zakaz wyprzedzania,</a:t>
            </a:r>
            <a:b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- zakaz przewożenia pasażerów </a:t>
            </a:r>
            <a:b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przez wszystkich kierowców.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obowiązkowo zapięte pasy  </a:t>
            </a:r>
            <a:b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bezpieczeństwa.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4AF4E47-B0F4-BF6F-6EFB-07B020A10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096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1">
            <a:extLst>
              <a:ext uri="{FF2B5EF4-FFF2-40B4-BE49-F238E27FC236}">
                <a16:creationId xmlns:a16="http://schemas.microsoft.com/office/drawing/2014/main" id="{BBC1C5EF-B227-1A4D-0A7B-EC8781A3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5" y="408727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8298227-E9CA-C924-B2FA-F5990F16F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986810" y="382882"/>
            <a:ext cx="1008063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40F52B7-5CA8-D17A-7A7D-A83F1AFF1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636912"/>
            <a:ext cx="5364088" cy="340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72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0FF2F5-6BAF-1544-5165-2D5FA6A0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285875"/>
            <a:ext cx="7850833" cy="644525"/>
          </a:xfrm>
        </p:spPr>
        <p:txBody>
          <a:bodyPr>
            <a:normAutofit/>
          </a:bodyPr>
          <a:lstStyle/>
          <a:p>
            <a:r>
              <a:rPr lang="pl-PL" dirty="0"/>
              <a:t>            </a:t>
            </a:r>
            <a:endParaRPr lang="pl-P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8DBD5F-E31C-584D-1AED-0C9D14CD8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00808"/>
            <a:ext cx="8066857" cy="43405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Kończąc,  zapraszam wszystkich na Ceremonie otwarcia </a:t>
            </a:r>
            <a:b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zawodów, jak również na zakończenie z osobna 3 i 4 </a:t>
            </a:r>
            <a:b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rundy w tym  rozdania należnych pucharów zgodnie z </a:t>
            </a:r>
            <a:b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klasyfikacją. 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Jednocześnie życzę bezpiecznych, udanych zwodów, </a:t>
            </a:r>
            <a:r>
              <a:rPr lang="pl-PL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br>
              <a:rPr lang="pl-PL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osiągniecia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najlepszych wyników sportowych.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Udanego weekendu.</a:t>
            </a:r>
          </a:p>
          <a:p>
            <a:pPr marL="0" indent="0">
              <a:buNone/>
            </a:pPr>
            <a:r>
              <a:rPr lang="pl-PL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Dziękuje za uwagę!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2B1C51-FAEC-5CDE-0EC4-E2D1DF580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096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1">
            <a:extLst>
              <a:ext uri="{FF2B5EF4-FFF2-40B4-BE49-F238E27FC236}">
                <a16:creationId xmlns:a16="http://schemas.microsoft.com/office/drawing/2014/main" id="{B1DA3397-1099-6363-66DC-28D5CF1AB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5" y="408727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8867BFC-0590-D8D3-7554-44DBDA76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986810" y="382882"/>
            <a:ext cx="1008063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18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2E9594A-1144-7F75-9EF2-ADCD06E6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                                  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Osoby Oficjalne</a:t>
            </a:r>
          </a:p>
          <a:p>
            <a:pPr marL="0" indent="0">
              <a:buNone/>
            </a:pPr>
            <a:br>
              <a:rPr lang="pl-PL" sz="2400" b="1" dirty="0"/>
            </a:b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Zespół Sędziów Sportowych </a:t>
            </a:r>
            <a: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l-PL" sz="20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Przewodniczący:			- Bogdan PAŁKA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Sędzia:					- Sławomir PYTLAK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Sędzia:			 		-  Krzysztof STUDZIŃSKI  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Obserwator GKSS PZM:	 		- Bartłomiej BIELIŃSKI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Delegat ds.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Tchn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. PZM:			- Marek SZCZECHURA	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 Inspektor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ZTiT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 PZM ds. Bezp.:	- Marek </a:t>
            </a:r>
            <a:r>
              <a:rPr lang="pl-P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Hejnar</a:t>
            </a:r>
            <a:r>
              <a:rPr lang="pl-PL" sz="2400" b="1" dirty="0"/>
              <a:t>	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E076312-7B9A-C453-0FF8-4BCDB3969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096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1">
            <a:extLst>
              <a:ext uri="{FF2B5EF4-FFF2-40B4-BE49-F238E27FC236}">
                <a16:creationId xmlns:a16="http://schemas.microsoft.com/office/drawing/2014/main" id="{EF9FAB59-0B41-788B-FDA0-46C15BADA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90" y="277764"/>
            <a:ext cx="1008111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FBA8844-B54D-D08F-265D-0080C70C2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516292" y="241965"/>
            <a:ext cx="1008112" cy="92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51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D50E957-CC02-8655-6E7C-44AC4678B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9649"/>
            <a:ext cx="7582272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dirty="0"/>
              <a:t>                                  </a:t>
            </a:r>
            <a:r>
              <a:rPr lang="pl-PL" sz="3600" b="1" dirty="0">
                <a:latin typeface="Arial" panose="020B0604020202020204" pitchFamily="34" charset="0"/>
                <a:cs typeface="Arial" panose="020B0604020202020204" pitchFamily="34" charset="0"/>
              </a:rPr>
              <a:t>Osoby Oficjalne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b="1" dirty="0"/>
              <a:t>    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Dyrektor zawodów   			                      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Osoba odp. za  </a:t>
            </a:r>
            <a:b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kontakty z zawodnikami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    Ireneusz PIĄTEK			                          Paweł KRYSIAK</a:t>
            </a:r>
          </a:p>
          <a:p>
            <a:pPr marL="0" indent="0">
              <a:buNone/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			                                                 </a:t>
            </a:r>
            <a:r>
              <a:rPr lang="pl-PL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tel.kom</a:t>
            </a:r>
            <a:r>
              <a:rPr lang="pl-PL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.:+48 515 600 209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6" name="Obraz 1">
            <a:extLst>
              <a:ext uri="{FF2B5EF4-FFF2-40B4-BE49-F238E27FC236}">
                <a16:creationId xmlns:a16="http://schemas.microsoft.com/office/drawing/2014/main" id="{3D121EDA-4ACD-7067-381B-8D06411AA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44" y="291281"/>
            <a:ext cx="1008111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F12EF6A0-8824-1C04-AB8C-B02BBFCA1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516292" y="241965"/>
            <a:ext cx="1008111" cy="9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F5D36B1-958D-3E20-8A01-4633C81FE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0" y="4572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401A4FC-6646-06B2-4408-8904C0496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6" y="3689156"/>
            <a:ext cx="1927960" cy="253840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138F6A5-CE92-641B-6276-DC84119BB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604" y="3631086"/>
            <a:ext cx="2461375" cy="26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4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4358CD3-5BEB-67C6-7AAA-9FB3D763F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68760"/>
            <a:ext cx="7056784" cy="9361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dirty="0"/>
              <a:t>	                                                 </a:t>
            </a:r>
            <a:r>
              <a:rPr lang="pl-PL" sz="5800" b="1" dirty="0">
                <a:latin typeface="Arial" panose="020B0604020202020204" pitchFamily="34" charset="0"/>
                <a:cs typeface="Arial" panose="020B0604020202020204" pitchFamily="34" charset="0"/>
              </a:rPr>
              <a:t>Trasa Wyścigu</a:t>
            </a:r>
          </a:p>
          <a:p>
            <a:pPr marL="0" indent="0">
              <a:buNone/>
            </a:pPr>
            <a:r>
              <a:rPr lang="pl-PL" sz="4000" b="1" dirty="0"/>
              <a:t>                     „Sienna – Przełęcz </a:t>
            </a:r>
            <a:r>
              <a:rPr lang="pl-PL" sz="4000" b="1" dirty="0" err="1"/>
              <a:t>Puchaczówka</a:t>
            </a:r>
            <a:r>
              <a:rPr lang="pl-PL" sz="4000" b="1" dirty="0"/>
              <a:t>”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1">
            <a:extLst>
              <a:ext uri="{FF2B5EF4-FFF2-40B4-BE49-F238E27FC236}">
                <a16:creationId xmlns:a16="http://schemas.microsoft.com/office/drawing/2014/main" id="{5ED24B9E-9889-26A6-DB46-848EEFA65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36" y="238125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7BDA540-23EA-2371-806A-8F1974B6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804248" y="255066"/>
            <a:ext cx="1008187" cy="92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ACECFDE1-1E41-D479-3BAC-5C7D62A868A3}"/>
              </a:ext>
            </a:extLst>
          </p:cNvPr>
          <p:cNvSpPr txBox="1"/>
          <p:nvPr/>
        </p:nvSpPr>
        <p:spPr>
          <a:xfrm>
            <a:off x="4572000" y="2708920"/>
            <a:ext cx="4032448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780">
              <a:tabLst>
                <a:tab pos="731520" algn="l"/>
                <a:tab pos="731520" algn="l"/>
              </a:tabLst>
            </a:pPr>
            <a:r>
              <a:rPr lang="pl-PL" b="1" dirty="0">
                <a:latin typeface="Arial" panose="020B0604020202020204" pitchFamily="34" charset="0"/>
                <a:ea typeface="Times New Roman" panose="02020603050405020304" pitchFamily="18" charset="0"/>
              </a:rPr>
              <a:t>   Start</a:t>
            </a:r>
            <a:r>
              <a:rPr lang="pl-PL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pl-PL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SIENNA</a:t>
            </a:r>
          </a:p>
          <a:p>
            <a:pPr marR="17780">
              <a:tabLst>
                <a:tab pos="731520" algn="l"/>
                <a:tab pos="450215" algn="l"/>
                <a:tab pos="731520" algn="l"/>
              </a:tabLst>
            </a:pPr>
            <a:r>
              <a:rPr lang="pl-PL" sz="16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7780">
              <a:tabLst>
                <a:tab pos="731520" algn="l"/>
                <a:tab pos="731520" algn="l"/>
              </a:tabLst>
            </a:pP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  Meta.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l-PL" sz="1600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PRZEŁĘCZ </a:t>
            </a:r>
            <a:r>
              <a:rPr lang="pl-PL" sz="1600" cap="all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Puchaczówka</a:t>
            </a:r>
            <a:endParaRPr lang="pl-PL" sz="1600" cap="all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7780">
              <a:tabLst>
                <a:tab pos="731520" algn="l"/>
                <a:tab pos="731520" algn="l"/>
              </a:tabLst>
            </a:pPr>
            <a:r>
              <a:rPr lang="pl-PL" sz="1600" b="1" cap="all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7780">
              <a:spcAft>
                <a:spcPts val="600"/>
              </a:spcAft>
              <a:tabLst>
                <a:tab pos="731520" algn="l"/>
                <a:tab pos="428625" algn="l"/>
              </a:tabLst>
            </a:pP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Długość trasy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2 770  m.</a:t>
            </a:r>
          </a:p>
          <a:p>
            <a:pPr marR="17780">
              <a:spcAft>
                <a:spcPts val="600"/>
              </a:spcAft>
              <a:tabLst>
                <a:tab pos="731520" algn="l"/>
                <a:tab pos="428625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7780">
              <a:spcAft>
                <a:spcPts val="600"/>
              </a:spcAft>
              <a:tabLst>
                <a:tab pos="731520" algn="l"/>
                <a:tab pos="428625" algn="l"/>
                <a:tab pos="731520" algn="l"/>
              </a:tabLst>
            </a:pP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Różnica wysokości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200,92 m.</a:t>
            </a:r>
          </a:p>
          <a:p>
            <a:pPr marR="17780">
              <a:spcAft>
                <a:spcPts val="600"/>
              </a:spcAft>
              <a:tabLst>
                <a:tab pos="731520" algn="l"/>
                <a:tab pos="428625" algn="l"/>
                <a:tab pos="731520" algn="l"/>
              </a:tabLst>
            </a:pPr>
            <a:endParaRPr lang="pl-PL" sz="16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7780">
              <a:spcAft>
                <a:spcPts val="600"/>
              </a:spcAft>
              <a:tabLst>
                <a:tab pos="731520" algn="l"/>
                <a:tab pos="428625" algn="l"/>
                <a:tab pos="731520" algn="l"/>
              </a:tabLst>
            </a:pPr>
            <a:r>
              <a:rPr lang="pl-PL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pl-PL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Średni wznios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l-PL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7,3 %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58E9686-5A13-96D1-F0B8-8CB1E7B5DB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0" y="4572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AB3C3F9-6560-9027-70DB-FC027628C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062" y="3068960"/>
            <a:ext cx="523875" cy="5619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D6DA28C-72D1-029C-119A-0A589792D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2275" y="2564904"/>
            <a:ext cx="523875" cy="44424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7BA52411-DAA7-E664-44DE-672006FC3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3928" y="3618903"/>
            <a:ext cx="628650" cy="4572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93D57B1-1D8E-1EBC-2032-B9D83CFC7A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6262" y="4076103"/>
            <a:ext cx="371475" cy="72104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C0A064E-ABE5-437E-0FD8-EA96FB3D79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43400" y="4797152"/>
            <a:ext cx="457200" cy="55864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D91A76B-994F-78E7-80C4-392505BD0A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47455" y="2957003"/>
            <a:ext cx="445660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4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B37C40F-13E6-FEFB-B5E1-B8795F232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3758DF0D-B753-92E7-DE3F-8758A336F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2780928"/>
            <a:ext cx="4705672" cy="2580591"/>
          </a:xfrm>
        </p:spPr>
        <p:txBody>
          <a:bodyPr>
            <a:normAutofit fontScale="25000" lnSpcReduction="20000"/>
          </a:bodyPr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r>
              <a:rPr lang="pl-PL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serwisowy usytuowany jest w połowie trasy.</a:t>
            </a:r>
          </a:p>
          <a:p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Dzielimy podjazdy treningowe i wyścigowe.</a:t>
            </a:r>
          </a:p>
          <a:p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Dyscyplina w stosunku do poleceń sędziów </a:t>
            </a:r>
            <a:b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Parku.</a:t>
            </a:r>
          </a:p>
          <a:p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Jeżeli samochodu na czas nie zostanie </a:t>
            </a:r>
            <a:b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podstawiony do kolumny zjazdowej w swojej </a:t>
            </a:r>
            <a:b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kolejności nie zostanie dopuszczony do startu.</a:t>
            </a:r>
          </a:p>
          <a:p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Na stanowisku serwisowym m.in. obowiązuje:</a:t>
            </a:r>
            <a:b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 własna gaśnica co najmniej 4 kg</a:t>
            </a:r>
            <a:b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-  mata pod samochodem 3x4 m. odporna na </a:t>
            </a:r>
            <a:b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wodę i węglowodory.</a:t>
            </a:r>
            <a:b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Prędkość do 30 km/h.</a:t>
            </a:r>
          </a:p>
          <a:p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Pozostaw Stanowisko Serwisowe w takim stanie   </a:t>
            </a:r>
            <a:b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 jakim zastałeś.</a:t>
            </a:r>
          </a:p>
          <a:p>
            <a:br>
              <a:rPr lang="pl-PL" sz="5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B8DA61D-2D32-772A-7D6A-F7460DBC0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00" y="4572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">
            <a:extLst>
              <a:ext uri="{FF2B5EF4-FFF2-40B4-BE49-F238E27FC236}">
                <a16:creationId xmlns:a16="http://schemas.microsoft.com/office/drawing/2014/main" id="{9B122C0A-A093-C6A6-FA3A-6AB1678E2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D30183F-3ADF-8C2E-3FA1-87988AED4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683708" y="334739"/>
            <a:ext cx="1008063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7D07CE2-2B79-E98A-026D-85822E30D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4500765" y="2410198"/>
            <a:ext cx="4549009" cy="3830683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BFC280F-D252-7FDF-EB11-EC0FA9674E39}"/>
              </a:ext>
            </a:extLst>
          </p:cNvPr>
          <p:cNvSpPr txBox="1"/>
          <p:nvPr/>
        </p:nvSpPr>
        <p:spPr>
          <a:xfrm>
            <a:off x="2293549" y="1409405"/>
            <a:ext cx="4663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Park   Serwisowy</a:t>
            </a:r>
          </a:p>
        </p:txBody>
      </p:sp>
    </p:spTree>
    <p:extLst>
      <p:ext uri="{BB962C8B-B14F-4D97-AF65-F5344CB8AC3E}">
        <p14:creationId xmlns:p14="http://schemas.microsoft.com/office/powerpoint/2010/main" val="322152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774D3C5-63CF-6715-CC32-62FA86A34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352550"/>
            <a:ext cx="7082172" cy="577850"/>
          </a:xfrm>
        </p:spPr>
        <p:txBody>
          <a:bodyPr>
            <a:normAutofit fontScale="90000"/>
          </a:bodyPr>
          <a:lstStyle/>
          <a:p>
            <a:r>
              <a:rPr lang="pl-PL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Zjazd z Parku Serwisowego na Start</a:t>
            </a:r>
            <a:b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oraz zachowanie przed startem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957963-0287-1FCE-641F-66F193B58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2971"/>
            <a:ext cx="4716016" cy="35283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ależy jechać za pilotem w kolumnie z umiarkowaną  </a:t>
            </a:r>
            <a:b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prędkością,</a:t>
            </a:r>
          </a:p>
          <a:p>
            <a:pPr marL="0" indent="0">
              <a:buNone/>
            </a:pPr>
            <a:b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jazda w kolumnie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ustawionej w Parku </a:t>
            </a:r>
            <a:b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Serwisowym, w odwrotnej kolejności startowej</a:t>
            </a:r>
          </a:p>
          <a:p>
            <a:pPr marL="0" indent="0">
              <a:buNone/>
            </a:pPr>
            <a:b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mijamy strefę przedstartową na taką odległość aby   </a:t>
            </a:r>
            <a:b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ostatni w kolumnie, po zawróceniu był ustawiony </a:t>
            </a:r>
            <a:b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jako pierwszy do startu przed Strefą Startową. </a:t>
            </a:r>
          </a:p>
          <a:p>
            <a:pPr marL="0" indent="0">
              <a:buNone/>
            </a:pPr>
            <a:endParaRPr lang="pl-PL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obowiązuje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akaz  grzania opon  poprzez jazdę  </a:t>
            </a:r>
            <a:b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slalomem oraz gwałtowne przyspieszanie</a:t>
            </a:r>
            <a:b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hamownie,</a:t>
            </a:r>
            <a:endParaRPr lang="pl-P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rejonie startu respektujemy  polecenia sędziów.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428A71-8E6A-6923-8DBC-14A7BDC31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096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1">
            <a:extLst>
              <a:ext uri="{FF2B5EF4-FFF2-40B4-BE49-F238E27FC236}">
                <a16:creationId xmlns:a16="http://schemas.microsoft.com/office/drawing/2014/main" id="{2B43577F-03A2-5201-BAA0-37D54A92B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4000339-4174-FBE9-1C25-7CD01F281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683708" y="334739"/>
            <a:ext cx="1008063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849E102E-5B4E-F52C-C556-B27AA403E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301" y="2579646"/>
            <a:ext cx="4427984" cy="30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FCB91214-3F7D-7279-BC2F-C6C41E3561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000" y="1196975"/>
            <a:ext cx="5787413" cy="733425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                       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465A92A-EC96-ADC0-5D3A-71B159E01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096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1">
            <a:extLst>
              <a:ext uri="{FF2B5EF4-FFF2-40B4-BE49-F238E27FC236}">
                <a16:creationId xmlns:a16="http://schemas.microsoft.com/office/drawing/2014/main" id="{150C62CF-A944-D545-1FFD-D20052F82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C7EBAF0-50AF-2848-6F9A-411F63EA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683708" y="334739"/>
            <a:ext cx="1008063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F3301F1-E439-4491-B79A-7A33D4EA8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24" y="1873027"/>
            <a:ext cx="2447925" cy="141922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56DF4E4-B7F7-A96A-9984-E653E32FE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1995486"/>
            <a:ext cx="3505200" cy="1381125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02327BA7-8A53-894D-8833-CC5F60D6AA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3708" y="3968304"/>
            <a:ext cx="1128651" cy="2454368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B981AC6A-DFDD-55E6-446B-F6A7CEA92CD7}"/>
              </a:ext>
            </a:extLst>
          </p:cNvPr>
          <p:cNvSpPr txBox="1"/>
          <p:nvPr/>
        </p:nvSpPr>
        <p:spPr>
          <a:xfrm>
            <a:off x="546736" y="3429000"/>
            <a:ext cx="818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Start odbywa w stałym cyklu czasowy </a:t>
            </a:r>
            <a:r>
              <a:rPr lang="pl-PL" b="1" dirty="0">
                <a:solidFill>
                  <a:srgbClr val="FF0000"/>
                </a:solidFill>
              </a:rPr>
              <a:t>co 30 sek. I nie może być mniejszy. </a:t>
            </a:r>
            <a:br>
              <a:rPr lang="pl-PL" b="1" dirty="0">
                <a:solidFill>
                  <a:schemeClr val="tx1"/>
                </a:solidFill>
              </a:rPr>
            </a:b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F3DD0BC1-4E73-3597-8F1B-B48CF9B9AD05}"/>
              </a:ext>
            </a:extLst>
          </p:cNvPr>
          <p:cNvSpPr txBox="1"/>
          <p:nvPr/>
        </p:nvSpPr>
        <p:spPr>
          <a:xfrm>
            <a:off x="475273" y="3780234"/>
            <a:ext cx="6106417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Sygnalizacja świetlna :</a:t>
            </a:r>
          </a:p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światło czerwone -pozostań nieruchomo, bądź gotów do startu;</a:t>
            </a:r>
          </a:p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światło zielone -start,</a:t>
            </a:r>
          </a:p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światło żółte migające -pozostań nieruchomo, zgaś silnik,</a:t>
            </a:r>
          </a:p>
          <a:p>
            <a:r>
              <a:rPr lang="pl-PL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światło czerwone wraz z żółtym migającym -start wstrzymany.</a:t>
            </a:r>
          </a:p>
          <a:p>
            <a:endParaRPr lang="pl-PL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 pomiędzy zapaleniem się światła czerwonego a zielonego wynosi 5 sek. Światło zielone pali się 15-sekund w tym czasie Kierowca musi wystartować.</a:t>
            </a:r>
            <a:b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Przypominam ,że obowiązuje zakaz przekroczenia linii krawędziowych trasy wyścigu.</a:t>
            </a:r>
          </a:p>
        </p:txBody>
      </p:sp>
    </p:spTree>
    <p:extLst>
      <p:ext uri="{BB962C8B-B14F-4D97-AF65-F5344CB8AC3E}">
        <p14:creationId xmlns:p14="http://schemas.microsoft.com/office/powerpoint/2010/main" val="253643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5F8E82-AFA4-84F0-6344-F92CC27C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52550"/>
            <a:ext cx="8280919" cy="348258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ablica Informacyjna przed startem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B08CB6-A7FD-96B0-708E-5E02A96A2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596158"/>
            <a:ext cx="3240360" cy="3532515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Bądź na bieżąco co do  </a:t>
            </a:r>
            <a:b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sytuacji na trasie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DAD0CB-3616-7194-84B3-520F14083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096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1">
            <a:extLst>
              <a:ext uri="{FF2B5EF4-FFF2-40B4-BE49-F238E27FC236}">
                <a16:creationId xmlns:a16="http://schemas.microsoft.com/office/drawing/2014/main" id="{F13B2DA4-FE90-B548-3734-004102FDA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AC0346D-75C2-5B4B-C3DE-0D43705C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683708" y="334739"/>
            <a:ext cx="1008063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7D4B201-9056-4335-1FFF-E4684AA0F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2420888"/>
            <a:ext cx="4896544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1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A6573D-D49D-F9C0-181B-7E9D6ACE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268760"/>
            <a:ext cx="6347713" cy="661640"/>
          </a:xfrm>
        </p:spPr>
        <p:txBody>
          <a:bodyPr/>
          <a:lstStyle/>
          <a:p>
            <a:r>
              <a:rPr lang="pl-PL" dirty="0"/>
              <a:t>        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Flagi sygnalizacyjne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CFD68181-B548-0EEE-5A61-523612A5F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000" y="1988373"/>
            <a:ext cx="7467384" cy="4534888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9D304B4-194E-C43D-AEC1-4A6E67385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09600"/>
            <a:ext cx="24384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1">
            <a:extLst>
              <a:ext uri="{FF2B5EF4-FFF2-40B4-BE49-F238E27FC236}">
                <a16:creationId xmlns:a16="http://schemas.microsoft.com/office/drawing/2014/main" id="{2746358A-7567-932D-EFF0-4825BDAA0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57200"/>
            <a:ext cx="9144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19FFA83-E99E-6D0F-CD53-3D930638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4" r="41696"/>
          <a:stretch>
            <a:fillRect/>
          </a:stretch>
        </p:blipFill>
        <p:spPr bwMode="auto">
          <a:xfrm>
            <a:off x="6683708" y="334739"/>
            <a:ext cx="1008063" cy="92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28369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1156</TotalTime>
  <Words>807</Words>
  <Application>Microsoft Office PowerPoint</Application>
  <PresentationFormat>Pokaz na ekranie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2" baseType="lpstr">
      <vt:lpstr>Arial</vt:lpstr>
      <vt:lpstr>CIDFont+F1</vt:lpstr>
      <vt:lpstr>Symbol</vt:lpstr>
      <vt:lpstr>Times New Roman</vt:lpstr>
      <vt:lpstr>Trebuchet MS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  Zjazd z Parku Serwisowego na Start                  oraz zachowanie przed startem</vt:lpstr>
      <vt:lpstr>                        Start</vt:lpstr>
      <vt:lpstr>  Tablica Informacyjna przed startem</vt:lpstr>
      <vt:lpstr>         Flagi sygnalizacyjne</vt:lpstr>
      <vt:lpstr>           Przykład, Flaga Żółta</vt:lpstr>
      <vt:lpstr>         Przykład, Flagi Czerwonej  </vt:lpstr>
      <vt:lpstr>Przykład, Flagi z Czerwonymi Pasami</vt:lpstr>
      <vt:lpstr>          Przykład, Flagi Niebieskiej</vt:lpstr>
      <vt:lpstr>         Zjazd do Parku Serwisowego po podjazdach Treningowych czy Wyścigowych</vt:lpstr>
      <vt:lpstr>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sportów samochodowych</dc:title>
  <dc:creator>Michał Szkuta</dc:creator>
  <cp:lastModifiedBy>BP</cp:lastModifiedBy>
  <cp:revision>83</cp:revision>
  <cp:lastPrinted>2016-02-23T10:33:55Z</cp:lastPrinted>
  <dcterms:created xsi:type="dcterms:W3CDTF">2013-01-17T12:19:06Z</dcterms:created>
  <dcterms:modified xsi:type="dcterms:W3CDTF">2022-06-01T14:02:42Z</dcterms:modified>
</cp:coreProperties>
</file>